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76" r:id="rId6"/>
    <p:sldId id="275" r:id="rId7"/>
    <p:sldId id="266" r:id="rId8"/>
    <p:sldId id="265" r:id="rId9"/>
    <p:sldId id="277" r:id="rId10"/>
    <p:sldId id="278" r:id="rId11"/>
    <p:sldId id="269" r:id="rId12"/>
    <p:sldId id="291" r:id="rId13"/>
    <p:sldId id="287" r:id="rId14"/>
    <p:sldId id="292" r:id="rId15"/>
    <p:sldId id="293" r:id="rId16"/>
    <p:sldId id="294" r:id="rId17"/>
    <p:sldId id="295" r:id="rId18"/>
    <p:sldId id="285" r:id="rId19"/>
    <p:sldId id="286" r:id="rId20"/>
    <p:sldId id="273" r:id="rId21"/>
    <p:sldId id="27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B78D18-5993-4F83-ADA4-F1947D34947D}" v="447" dt="2019-12-05T06:35:12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40435-582E-104D-B2BF-1B84711F05D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C6CB0-326A-364D-B85A-9FA49B50D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6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Pre-processing should be last item so that you can get into “packaging” of dataset and into a </a:t>
            </a:r>
            <a:r>
              <a:rPr lang="en-US" dirty="0" err="1"/>
              <a:t>datainput</a:t>
            </a:r>
            <a:r>
              <a:rPr lang="en-US" dirty="0"/>
              <a:t> pipeline.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C6CB0-326A-364D-B85A-9FA49B50DC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91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2B92-0EDE-4440-9E1F-40AC6BED1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3DDC8-EB01-47AF-91C2-46871D34F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68D27-FD72-4F2F-BE04-E7920B7F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180D8-FB58-4F97-9700-75398F8A3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9E613-3D27-44F3-A444-A360D96C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48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E712-7621-4AC8-BA80-E8307762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770D6-ADAF-4C27-A594-BF427F336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3AD57-DF83-44A8-81D7-49CDF498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EC8D9-DEBE-43B4-A19A-F0B35C7C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C919D-6B78-4944-9903-8437AC7A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9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BC50E3-90BD-42E0-B16B-DA40F27DA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5360D-5222-4F98-A440-248726F84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7B1A3-606B-47B9-ABB2-D268B1BF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476AC-DFA6-4C27-8961-621F0EDD8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FC23F-7957-438C-B4B4-316611A1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6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DEF2-D047-4CD9-AFDD-FF1081F7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78BF9-1CD4-4808-BE2C-30E604E7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81E19-41AE-4FB4-9AB2-9EF3792E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7533A-795F-460E-A245-F6AACD70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28E1B-7F9D-4406-A6D4-DC43183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7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63B85-29D8-4B00-B58A-893BED2B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14E7-8CD2-4E00-99F5-48551CC6E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5E488-19C4-4BD3-90DA-65BBBA11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444D-8D99-4980-9A3B-FB2533E8C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7B723-309E-4A79-9A8A-44C53738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3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F96A-9801-48FD-B735-EA5A77CB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8F1E2-FD18-445B-BB22-41E56DD39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EEDF4-2ABF-4AB5-8C23-39D5ED609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4AD30-F7E2-456D-8247-59EB1D50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D8D8C-A1FC-4A88-B952-F0DB24AC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BDF6F-C24A-4FB1-8668-31232C23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2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80E0-7994-4518-8F02-9655C90D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67C00-824C-484F-8BF7-805C54E4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20B40-28F3-4890-BAA0-73AB301D9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5954E-B151-4BA5-8556-63CD15C67E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46A35-3046-4E98-8878-896D5AE54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32E09-2B5A-496A-8FD3-BA5F2F6B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D88BB-BFE5-4EFB-A4C5-CC6B8597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F6817-A04A-4921-B126-BBB98842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ABB7-9ABF-4E56-84FC-ECE05CDD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8733B-1E9B-4957-AA0B-6388F993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9690B-3977-4775-B7B4-358FE0CB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8B88C-52BF-4205-A694-FB648E49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C8792-7D6D-4837-A48A-66054E0F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3DFB5-BCDF-4C33-A672-44ED522E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8F468-A00B-49AB-ABBA-93BA3797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0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B6DA-BA5C-4E7F-A6ED-E2FC67B9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69E31-9C2F-48BB-84DE-6D2714E1B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CD836-A761-4EF1-BE7D-761A37189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7F805-3D60-4607-A9B1-441C5953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D8B33-B822-4FF1-8E57-D29BD702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E78F0-37B3-44A5-A041-1C1A7B18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2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98D5-86F8-4AA4-9B1C-087053926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8672E5-8A90-4904-9797-47180F4A9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CBBF9-29D8-4524-8FD0-36EA51829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9EEF6-7AFE-45BE-973E-1E8E29E9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9C70-1856-44AB-AEE6-3213FA04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F0DD3-EF47-43CD-9B55-BC5D90B0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C3A54-72F1-4928-9061-AF09E19E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4CF8A-C63C-4BA2-A205-3F6697C84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CFBFA-1DCA-40CD-B24F-F0240A4B6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687FA-1F36-449E-A872-00AB6EDC7136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25955-3668-4ABF-929D-E53043F35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D55D9-D322-4D9F-B03B-4FF1BF08C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123BD-5FD6-44B7-8069-D789AC3D8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7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mazon.com/dp/0521717701?tag=inspiredalgor-2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amazon.com/dp/0521717701?tag=inspiredalgor-2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7C8A-C9B0-4852-B767-233E5BEFB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Input and Augmentation using </a:t>
            </a:r>
            <a:r>
              <a:rPr lang="en-US" dirty="0" err="1"/>
              <a:t>Keras</a:t>
            </a:r>
            <a:r>
              <a:rPr lang="en-US" dirty="0"/>
              <a:t> for Object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A72C1-6DE8-4218-8179-F66CD72414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Kutugata </a:t>
            </a:r>
          </a:p>
        </p:txBody>
      </p:sp>
    </p:spTree>
    <p:extLst>
      <p:ext uri="{BB962C8B-B14F-4D97-AF65-F5344CB8AC3E}">
        <p14:creationId xmlns:p14="http://schemas.microsoft.com/office/powerpoint/2010/main" val="2319457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99B3-ADDE-43F7-B6A1-AE6E6C00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74BB-88BC-48F8-88A1-EB15B604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098"/>
            <a:ext cx="568960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  Horizontal/Vertical shift</a:t>
            </a:r>
          </a:p>
        </p:txBody>
      </p: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7F96BA13-9CDB-45BB-B9B8-9C3AAD2DC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2" y="203197"/>
            <a:ext cx="4838706" cy="3225803"/>
          </a:xfrm>
          <a:prstGeom prst="rect">
            <a:avLst/>
          </a:prstGeom>
        </p:spPr>
      </p:pic>
      <p:pic>
        <p:nvPicPr>
          <p:cNvPr id="7" name="Picture 6" descr="A close up of an animal&#10;&#10;Description automatically generated">
            <a:extLst>
              <a:ext uri="{FF2B5EF4-FFF2-40B4-BE49-F238E27FC236}">
                <a16:creationId xmlns:a16="http://schemas.microsoft.com/office/drawing/2014/main" id="{D438B2C2-6A74-4643-AD90-DD83A3E70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2" y="3429000"/>
            <a:ext cx="4838705" cy="322580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978295-62E9-48A5-9343-65713CC8F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98" y="3312031"/>
            <a:ext cx="4305301" cy="33427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A20596-0FA2-4550-8E45-97F29C8CD160}"/>
              </a:ext>
            </a:extLst>
          </p:cNvPr>
          <p:cNvSpPr/>
          <p:nvPr/>
        </p:nvSpPr>
        <p:spPr>
          <a:xfrm>
            <a:off x="215900" y="2388701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datagen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= </a:t>
            </a: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ImageDataGenerator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(</a:t>
            </a: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width_shift_range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=[-50,50])</a:t>
            </a:r>
          </a:p>
        </p:txBody>
      </p:sp>
    </p:spTree>
    <p:extLst>
      <p:ext uri="{BB962C8B-B14F-4D97-AF65-F5344CB8AC3E}">
        <p14:creationId xmlns:p14="http://schemas.microsoft.com/office/powerpoint/2010/main" val="27585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imal on the field&#10;&#10;Description automatically generated">
            <a:extLst>
              <a:ext uri="{FF2B5EF4-FFF2-40B4-BE49-F238E27FC236}">
                <a16:creationId xmlns:a16="http://schemas.microsoft.com/office/drawing/2014/main" id="{CDD81F38-600D-49D7-90E1-31C968377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0"/>
            <a:ext cx="5486411" cy="365760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670DF0-84A0-4631-8E48-7168E7DBF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99" y="3347428"/>
            <a:ext cx="4305300" cy="3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799B3-ADDE-43F7-B6A1-AE6E6C00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74BB-88BC-48F8-88A1-EB15B604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098"/>
            <a:ext cx="568960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  Horizontal/Vertical flip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20596-0FA2-4550-8E45-97F29C8CD160}"/>
              </a:ext>
            </a:extLst>
          </p:cNvPr>
          <p:cNvSpPr/>
          <p:nvPr/>
        </p:nvSpPr>
        <p:spPr>
          <a:xfrm>
            <a:off x="215900" y="2388701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datagen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= </a:t>
            </a: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ImageDataGenerator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(</a:t>
            </a: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vertical_flip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=True)</a:t>
            </a:r>
          </a:p>
        </p:txBody>
      </p:sp>
      <p:pic>
        <p:nvPicPr>
          <p:cNvPr id="12" name="Picture 11" descr="A close up of an animal&#10;&#10;Description automatically generated">
            <a:extLst>
              <a:ext uri="{FF2B5EF4-FFF2-40B4-BE49-F238E27FC236}">
                <a16:creationId xmlns:a16="http://schemas.microsoft.com/office/drawing/2014/main" id="{65FAE1A2-96E4-4A9B-9DC4-03E14992C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1" y="320039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A84BC7-0366-4B67-8CE6-126C83CC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0636"/>
            <a:ext cx="4706986" cy="3145448"/>
          </a:xfrm>
          <a:prstGeom prst="rect">
            <a:avLst/>
          </a:prstGeom>
        </p:spPr>
      </p:pic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3CBFBA99-2CFF-445D-AEAA-AEFF30911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4476"/>
            <a:ext cx="6038857" cy="4025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799B3-ADDE-43F7-B6A1-AE6E6C00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74BB-88BC-48F8-88A1-EB15B604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098"/>
            <a:ext cx="568960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  Random Rotation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20596-0FA2-4550-8E45-97F29C8CD160}"/>
              </a:ext>
            </a:extLst>
          </p:cNvPr>
          <p:cNvSpPr/>
          <p:nvPr/>
        </p:nvSpPr>
        <p:spPr>
          <a:xfrm>
            <a:off x="215900" y="2388701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datagen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= </a:t>
            </a: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ImageDataGenerator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(</a:t>
            </a: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rotation_range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=45)</a:t>
            </a:r>
          </a:p>
        </p:txBody>
      </p:sp>
    </p:spTree>
    <p:extLst>
      <p:ext uri="{BB962C8B-B14F-4D97-AF65-F5344CB8AC3E}">
        <p14:creationId xmlns:p14="http://schemas.microsoft.com/office/powerpoint/2010/main" val="137934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E98DFC-73CF-4B81-AFFA-0B1B7446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02" y="3347428"/>
            <a:ext cx="4671588" cy="314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799B3-ADDE-43F7-B6A1-AE6E6C00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74BB-88BC-48F8-88A1-EB15B604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098"/>
            <a:ext cx="568960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  Random Brightness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20596-0FA2-4550-8E45-97F29C8CD160}"/>
              </a:ext>
            </a:extLst>
          </p:cNvPr>
          <p:cNvSpPr/>
          <p:nvPr/>
        </p:nvSpPr>
        <p:spPr>
          <a:xfrm>
            <a:off x="215900" y="2388701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datagen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= </a:t>
            </a: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ImageDataGenerator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(</a:t>
            </a: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brightness_range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[0.2, 1.0])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06DB732F-3B6B-4607-AFE3-9A08FE204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1" y="32728"/>
            <a:ext cx="5486411" cy="3657607"/>
          </a:xfrm>
          <a:prstGeom prst="rect">
            <a:avLst/>
          </a:prstGeom>
        </p:spPr>
      </p:pic>
      <p:pic>
        <p:nvPicPr>
          <p:cNvPr id="14" name="Picture 13" descr="A close up of an animal&#10;&#10;Description automatically generated">
            <a:extLst>
              <a:ext uri="{FF2B5EF4-FFF2-40B4-BE49-F238E27FC236}">
                <a16:creationId xmlns:a16="http://schemas.microsoft.com/office/drawing/2014/main" id="{90FF981C-E4B5-4AE4-B5D2-FCAD6044B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320039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C080CE-ADD9-4AA1-B6A8-487677811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2" y="3347428"/>
            <a:ext cx="4628027" cy="3120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799B3-ADDE-43F7-B6A1-AE6E6C00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74BB-88BC-48F8-88A1-EB15B604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098"/>
            <a:ext cx="568960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  Random Zoom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A20596-0FA2-4550-8E45-97F29C8CD160}"/>
              </a:ext>
            </a:extLst>
          </p:cNvPr>
          <p:cNvSpPr/>
          <p:nvPr/>
        </p:nvSpPr>
        <p:spPr>
          <a:xfrm>
            <a:off x="215900" y="2388701"/>
            <a:ext cx="619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datagen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= </a:t>
            </a:r>
          </a:p>
          <a:p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ImageDataGenerator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(</a:t>
            </a: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zoom_range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[0.5, 1.0])</a:t>
            </a:r>
          </a:p>
        </p:txBody>
      </p:sp>
      <p:pic>
        <p:nvPicPr>
          <p:cNvPr id="8" name="Picture 7" descr="A close up of an animal&#10;&#10;Description automatically generated">
            <a:extLst>
              <a:ext uri="{FF2B5EF4-FFF2-40B4-BE49-F238E27FC236}">
                <a16:creationId xmlns:a16="http://schemas.microsoft.com/office/drawing/2014/main" id="{712C1F0B-F17E-4D0D-8287-B61A97104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0"/>
            <a:ext cx="5486411" cy="3657607"/>
          </a:xfrm>
          <a:prstGeom prst="rect">
            <a:avLst/>
          </a:prstGeom>
        </p:spPr>
      </p:pic>
      <p:pic>
        <p:nvPicPr>
          <p:cNvPr id="11" name="Picture 10" descr="A close up of an animal&#10;&#10;Description automatically generated">
            <a:extLst>
              <a:ext uri="{FF2B5EF4-FFF2-40B4-BE49-F238E27FC236}">
                <a16:creationId xmlns:a16="http://schemas.microsoft.com/office/drawing/2014/main" id="{3D3F8C67-F5D3-4FB8-BC6D-E1951F223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8" y="320039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8F1C-463A-4F07-8686-8772CEB1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2" y="435721"/>
            <a:ext cx="312894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Data augmentation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0FEA81-76F8-4B5D-9D26-4B3DA55C22EB}"/>
              </a:ext>
            </a:extLst>
          </p:cNvPr>
          <p:cNvGrpSpPr/>
          <p:nvPr/>
        </p:nvGrpSpPr>
        <p:grpSpPr>
          <a:xfrm>
            <a:off x="3119831" y="467857"/>
            <a:ext cx="1382156" cy="5156828"/>
            <a:chOff x="2819460" y="1240437"/>
            <a:chExt cx="1382156" cy="5156828"/>
          </a:xfrm>
        </p:grpSpPr>
        <p:pic>
          <p:nvPicPr>
            <p:cNvPr id="4" name="Picture 3" descr="A close up of an animal&#10;&#10;Description automatically generated">
              <a:extLst>
                <a:ext uri="{FF2B5EF4-FFF2-40B4-BE49-F238E27FC236}">
                  <a16:creationId xmlns:a16="http://schemas.microsoft.com/office/drawing/2014/main" id="{59F3AAE5-6656-4A1C-86CB-5695AB85B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7" t="11418" r="11286" b="13386"/>
            <a:stretch/>
          </p:blipFill>
          <p:spPr>
            <a:xfrm>
              <a:off x="2832530" y="1240437"/>
              <a:ext cx="1280910" cy="864501"/>
            </a:xfrm>
            <a:prstGeom prst="rect">
              <a:avLst/>
            </a:prstGeom>
          </p:spPr>
        </p:pic>
        <p:pic>
          <p:nvPicPr>
            <p:cNvPr id="11" name="Picture 10" descr="A close up of an animal&#10;&#10;Description automatically generated">
              <a:extLst>
                <a:ext uri="{FF2B5EF4-FFF2-40B4-BE49-F238E27FC236}">
                  <a16:creationId xmlns:a16="http://schemas.microsoft.com/office/drawing/2014/main" id="{E69D3A2C-7BC1-4E4D-BFA2-8EC29A53B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12" t="15891" r="11395" b="13602"/>
            <a:stretch/>
          </p:blipFill>
          <p:spPr>
            <a:xfrm>
              <a:off x="2832530" y="2296346"/>
              <a:ext cx="1261859" cy="798352"/>
            </a:xfrm>
            <a:prstGeom prst="rect">
              <a:avLst/>
            </a:prstGeom>
          </p:spPr>
        </p:pic>
        <p:pic>
          <p:nvPicPr>
            <p:cNvPr id="13" name="Picture 12" descr="A close up of an animal&#10;&#10;Description automatically generated">
              <a:extLst>
                <a:ext uri="{FF2B5EF4-FFF2-40B4-BE49-F238E27FC236}">
                  <a16:creationId xmlns:a16="http://schemas.microsoft.com/office/drawing/2014/main" id="{174DFE5B-2B20-4449-9EAC-753B03B3B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64" t="13801" r="13517" b="13799"/>
            <a:stretch/>
          </p:blipFill>
          <p:spPr>
            <a:xfrm>
              <a:off x="2832530" y="3331052"/>
              <a:ext cx="1300665" cy="864501"/>
            </a:xfrm>
            <a:prstGeom prst="rect">
              <a:avLst/>
            </a:prstGeom>
          </p:spPr>
        </p:pic>
        <p:pic>
          <p:nvPicPr>
            <p:cNvPr id="15" name="Picture 14" descr="A close up of an animal&#10;&#10;Description automatically generated">
              <a:extLst>
                <a:ext uri="{FF2B5EF4-FFF2-40B4-BE49-F238E27FC236}">
                  <a16:creationId xmlns:a16="http://schemas.microsoft.com/office/drawing/2014/main" id="{027424C8-F5F6-4078-80F6-10044CFCF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4" t="13800" r="11393" b="15747"/>
            <a:stretch/>
          </p:blipFill>
          <p:spPr>
            <a:xfrm>
              <a:off x="2832530" y="4431907"/>
              <a:ext cx="1369086" cy="864502"/>
            </a:xfrm>
            <a:prstGeom prst="rect">
              <a:avLst/>
            </a:prstGeom>
          </p:spPr>
        </p:pic>
        <p:pic>
          <p:nvPicPr>
            <p:cNvPr id="17" name="Picture 16" descr="A close up of an animal&#10;&#10;Description automatically generated">
              <a:extLst>
                <a:ext uri="{FF2B5EF4-FFF2-40B4-BE49-F238E27FC236}">
                  <a16:creationId xmlns:a16="http://schemas.microsoft.com/office/drawing/2014/main" id="{B7067128-A78F-475C-8E34-2675D815E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1" t="13800" r="13517" b="15747"/>
            <a:stretch/>
          </p:blipFill>
          <p:spPr>
            <a:xfrm>
              <a:off x="2819460" y="5532763"/>
              <a:ext cx="1307050" cy="864502"/>
            </a:xfrm>
            <a:prstGeom prst="rect">
              <a:avLst/>
            </a:prstGeom>
          </p:spPr>
        </p:pic>
      </p:grpSp>
      <p:pic>
        <p:nvPicPr>
          <p:cNvPr id="19" name="Picture 18" descr="A close up of an animal&#10;&#10;Description automatically generated">
            <a:extLst>
              <a:ext uri="{FF2B5EF4-FFF2-40B4-BE49-F238E27FC236}">
                <a16:creationId xmlns:a16="http://schemas.microsoft.com/office/drawing/2014/main" id="{9C928EF8-FEE9-4F9F-A66D-75CA012154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1" t="13800" r="15471" b="15748"/>
          <a:stretch/>
        </p:blipFill>
        <p:spPr>
          <a:xfrm>
            <a:off x="273792" y="2322117"/>
            <a:ext cx="1764532" cy="120011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DD5BD3-F500-4B8D-99F4-35E51A9E650D}"/>
              </a:ext>
            </a:extLst>
          </p:cNvPr>
          <p:cNvCxnSpPr>
            <a:cxnSpLocks/>
          </p:cNvCxnSpPr>
          <p:nvPr/>
        </p:nvCxnSpPr>
        <p:spPr>
          <a:xfrm flipV="1">
            <a:off x="2207680" y="2922175"/>
            <a:ext cx="79987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B9D6FE-E266-4BEB-93E1-6819B24FFBDD}"/>
              </a:ext>
            </a:extLst>
          </p:cNvPr>
          <p:cNvSpPr txBox="1"/>
          <p:nvPr/>
        </p:nvSpPr>
        <p:spPr>
          <a:xfrm>
            <a:off x="1156058" y="6071651"/>
            <a:ext cx="533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2A0FC-5649-4ADE-82AE-94D101DF940F}"/>
              </a:ext>
            </a:extLst>
          </p:cNvPr>
          <p:cNvSpPr txBox="1"/>
          <p:nvPr/>
        </p:nvSpPr>
        <p:spPr>
          <a:xfrm>
            <a:off x="2040283" y="6071651"/>
            <a:ext cx="533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E166F4-1E04-46F2-943C-95F6A9571EAC}"/>
              </a:ext>
            </a:extLst>
          </p:cNvPr>
          <p:cNvSpPr txBox="1"/>
          <p:nvPr/>
        </p:nvSpPr>
        <p:spPr>
          <a:xfrm>
            <a:off x="3471498" y="6103917"/>
            <a:ext cx="878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6A22C-491E-4679-86C7-625B194CE6C5}"/>
              </a:ext>
            </a:extLst>
          </p:cNvPr>
          <p:cNvSpPr txBox="1"/>
          <p:nvPr/>
        </p:nvSpPr>
        <p:spPr>
          <a:xfrm>
            <a:off x="4849324" y="6071651"/>
            <a:ext cx="533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7E2DB-9131-436B-8242-4B35C23FDB95}"/>
              </a:ext>
            </a:extLst>
          </p:cNvPr>
          <p:cNvSpPr txBox="1"/>
          <p:nvPr/>
        </p:nvSpPr>
        <p:spPr>
          <a:xfrm>
            <a:off x="5882765" y="6071651"/>
            <a:ext cx="742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60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2809B4-595D-44DD-A52C-3214436D9280}"/>
              </a:ext>
            </a:extLst>
          </p:cNvPr>
          <p:cNvSpPr txBox="1"/>
          <p:nvPr/>
        </p:nvSpPr>
        <p:spPr>
          <a:xfrm>
            <a:off x="7558179" y="6071651"/>
            <a:ext cx="533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6A802-596C-4D56-8F4F-6A5C89DC0C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3" r="54533"/>
          <a:stretch/>
        </p:blipFill>
        <p:spPr>
          <a:xfrm>
            <a:off x="5321659" y="2307807"/>
            <a:ext cx="1024968" cy="13658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1382E3C-0E77-4397-B0DD-1C8867293C68}"/>
              </a:ext>
            </a:extLst>
          </p:cNvPr>
          <p:cNvSpPr txBox="1"/>
          <p:nvPr/>
        </p:nvSpPr>
        <p:spPr>
          <a:xfrm>
            <a:off x="8091909" y="5875461"/>
            <a:ext cx="3839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360</a:t>
            </a:r>
            <a:r>
              <a:rPr lang="en-US" sz="2800" dirty="0"/>
              <a:t> image training data saved to directory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42B2B4-38B6-4DD0-B756-0DF43364C357}"/>
              </a:ext>
            </a:extLst>
          </p:cNvPr>
          <p:cNvCxnSpPr>
            <a:cxnSpLocks/>
          </p:cNvCxnSpPr>
          <p:nvPr/>
        </p:nvCxnSpPr>
        <p:spPr>
          <a:xfrm flipV="1">
            <a:off x="4730165" y="2922174"/>
            <a:ext cx="59139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FB17D6-0188-4131-83D6-BE9A9D279F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82" y="781364"/>
            <a:ext cx="5065709" cy="445538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AEA2AC-62FB-4EB3-AE75-C776B2C48A78}"/>
              </a:ext>
            </a:extLst>
          </p:cNvPr>
          <p:cNvCxnSpPr>
            <a:cxnSpLocks/>
          </p:cNvCxnSpPr>
          <p:nvPr/>
        </p:nvCxnSpPr>
        <p:spPr>
          <a:xfrm flipV="1">
            <a:off x="6577548" y="2922175"/>
            <a:ext cx="384474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EEB6CA4-08CA-4993-A9B3-576C6DD3DF81}"/>
              </a:ext>
            </a:extLst>
          </p:cNvPr>
          <p:cNvCxnSpPr>
            <a:cxnSpLocks/>
          </p:cNvCxnSpPr>
          <p:nvPr/>
        </p:nvCxnSpPr>
        <p:spPr>
          <a:xfrm>
            <a:off x="6433466" y="1029181"/>
            <a:ext cx="506172" cy="111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E80CB9B-281F-471F-9386-2D45BED4C072}"/>
              </a:ext>
            </a:extLst>
          </p:cNvPr>
          <p:cNvCxnSpPr>
            <a:cxnSpLocks/>
          </p:cNvCxnSpPr>
          <p:nvPr/>
        </p:nvCxnSpPr>
        <p:spPr>
          <a:xfrm flipH="1" flipV="1">
            <a:off x="9524010" y="2827770"/>
            <a:ext cx="575992" cy="3970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6D0414A-89D0-4502-9CB2-F70FBA531F74}"/>
              </a:ext>
            </a:extLst>
          </p:cNvPr>
          <p:cNvSpPr txBox="1"/>
          <p:nvPr/>
        </p:nvSpPr>
        <p:spPr>
          <a:xfrm>
            <a:off x="10101645" y="3224820"/>
            <a:ext cx="183016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‘save’ argument in .</a:t>
            </a:r>
            <a:r>
              <a:rPr lang="en-US" dirty="0">
                <a:solidFill>
                  <a:schemeClr val="bg1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flow</a:t>
            </a:r>
            <a:r>
              <a:rPr lang="en-US" dirty="0">
                <a:solidFill>
                  <a:schemeClr val="bg1"/>
                </a:solidFill>
              </a:rPr>
              <a:t> method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417469-5CCD-4566-99D4-22254A50A9AF}"/>
              </a:ext>
            </a:extLst>
          </p:cNvPr>
          <p:cNvSpPr txBox="1"/>
          <p:nvPr/>
        </p:nvSpPr>
        <p:spPr>
          <a:xfrm>
            <a:off x="5237868" y="438613"/>
            <a:ext cx="153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 location ‘train’</a:t>
            </a:r>
          </a:p>
        </p:txBody>
      </p:sp>
    </p:spTree>
    <p:extLst>
      <p:ext uri="{BB962C8B-B14F-4D97-AF65-F5344CB8AC3E}">
        <p14:creationId xmlns:p14="http://schemas.microsoft.com/office/powerpoint/2010/main" val="48586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31" grpId="0"/>
      <p:bldP spid="45" grpId="0" animBg="1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EE5A-A711-489A-B396-32156B3A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78"/>
            <a:ext cx="10515600" cy="1325563"/>
          </a:xfrm>
        </p:spPr>
        <p:txBody>
          <a:bodyPr/>
          <a:lstStyle/>
          <a:p>
            <a:r>
              <a:rPr lang="en-US" dirty="0"/>
              <a:t>Results and Next Step: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E390F-9783-4541-A3F7-99D95CC96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674"/>
            <a:ext cx="10515600" cy="4351338"/>
          </a:xfrm>
        </p:spPr>
        <p:txBody>
          <a:bodyPr/>
          <a:lstStyle/>
          <a:p>
            <a:r>
              <a:rPr lang="en-US" dirty="0"/>
              <a:t>Generate batches of tensor image data with real-time data augmentation. The data will be looped over (in batches)</a:t>
            </a:r>
          </a:p>
          <a:p>
            <a:r>
              <a:rPr lang="en-US" dirty="0"/>
              <a:t>Image now tensor object </a:t>
            </a:r>
            <a:r>
              <a:rPr lang="en-US" dirty="0" err="1"/>
              <a:t>iterable</a:t>
            </a:r>
            <a:r>
              <a:rPr lang="en-US" dirty="0"/>
              <a:t> by model</a:t>
            </a:r>
          </a:p>
          <a:p>
            <a:r>
              <a:rPr lang="en-US" dirty="0"/>
              <a:t>Can now be applied to train classifier</a:t>
            </a:r>
          </a:p>
          <a:p>
            <a:endParaRPr lang="en-US" dirty="0"/>
          </a:p>
        </p:txBody>
      </p:sp>
      <p:pic>
        <p:nvPicPr>
          <p:cNvPr id="4" name="Picture 2" descr="Image result for deep learning pipeline">
            <a:extLst>
              <a:ext uri="{FF2B5EF4-FFF2-40B4-BE49-F238E27FC236}">
                <a16:creationId xmlns:a16="http://schemas.microsoft.com/office/drawing/2014/main" id="{26BF1393-B439-4574-B991-926E4300D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294415" y="4078287"/>
            <a:ext cx="66008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1A403-73E0-4A18-BEEA-E914CDE94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9809831-3C7A-4422-AC1B-CD1DE428C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7803-54F1-4CE3-B4AD-757708D7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validation 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BC7A7-E6E9-439C-9598-437BE414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i="1" dirty="0"/>
              <a:t>– Training set: A set of examples used for learning, that is to fit the parameters of the classifier.</a:t>
            </a:r>
            <a:br>
              <a:rPr lang="en-US" i="1" dirty="0"/>
            </a:br>
            <a:endParaRPr lang="en-US" i="1" dirty="0"/>
          </a:p>
          <a:p>
            <a:pPr marL="0" indent="0" fontAlgn="base">
              <a:buNone/>
            </a:pPr>
            <a:r>
              <a:rPr lang="en-US" i="1" dirty="0"/>
              <a:t>– Validation set: A set of examples used to tune the parameters of a classifier, for example to choose the number of hidden units in a neural network.</a:t>
            </a:r>
          </a:p>
          <a:p>
            <a:pPr marL="0" indent="0" fontAlgn="base">
              <a:buNone/>
            </a:pPr>
            <a:endParaRPr lang="en-US" i="1" dirty="0"/>
          </a:p>
          <a:p>
            <a:pPr marL="0" indent="0" fontAlgn="base">
              <a:buNone/>
            </a:pPr>
            <a:r>
              <a:rPr lang="en-US" i="1" dirty="0"/>
              <a:t>– Test set: A set of examples used only to assess the performance of a fully-specified classifier.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AA82FE-1100-4AC8-8A60-0C7B59E0F8F2}"/>
              </a:ext>
            </a:extLst>
          </p:cNvPr>
          <p:cNvSpPr/>
          <p:nvPr/>
        </p:nvSpPr>
        <p:spPr>
          <a:xfrm>
            <a:off x="5145156" y="58537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55555"/>
                </a:solidFill>
                <a:latin typeface="Helvetica Neue"/>
              </a:rPr>
              <a:t>— Brian Ripley, page 354, </a:t>
            </a:r>
            <a:r>
              <a:rPr lang="en-US" dirty="0">
                <a:solidFill>
                  <a:srgbClr val="428BCA"/>
                </a:solidFill>
                <a:latin typeface="Helvetica Neue"/>
                <a:hlinkClick r:id="rId2"/>
              </a:rPr>
              <a:t>Pattern Recognition and Neural Networks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, 1996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4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85E7-776B-4E28-BE80-52CEC1F7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a tensor?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E242A-7CAC-4140-896B-36EB8A1B7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7"/>
            <a:ext cx="10515600" cy="1659835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dirty="0"/>
              <a:t>A </a:t>
            </a:r>
            <a:r>
              <a:rPr lang="en-US" b="1" dirty="0"/>
              <a:t>tensor</a:t>
            </a:r>
            <a:r>
              <a:rPr lang="en-US" dirty="0"/>
              <a:t> is a generalization of vectors and matrices to potentially higher dimensions </a:t>
            </a:r>
          </a:p>
          <a:p>
            <a:pPr marL="0" indent="0">
              <a:buNone/>
            </a:pPr>
            <a:r>
              <a:rPr lang="en-US" i="1" dirty="0"/>
              <a:t>“Tensors are matrices of many dimensions”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CBB248-5060-49FB-934F-546BF053AEF4}"/>
              </a:ext>
            </a:extLst>
          </p:cNvPr>
          <p:cNvSpPr/>
          <p:nvPr/>
        </p:nvSpPr>
        <p:spPr>
          <a:xfrm>
            <a:off x="5208105" y="2691920"/>
            <a:ext cx="6364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55555"/>
                </a:solidFill>
                <a:latin typeface="Helvetica Neue"/>
              </a:rPr>
              <a:t>— Emmanuel </a:t>
            </a:r>
            <a:r>
              <a:rPr lang="en-US" dirty="0" err="1">
                <a:solidFill>
                  <a:srgbClr val="555555"/>
                </a:solidFill>
                <a:latin typeface="Helvetica Neue"/>
              </a:rPr>
              <a:t>Caradec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, Understanding </a:t>
            </a:r>
            <a:r>
              <a:rPr lang="en-US" dirty="0" err="1">
                <a:solidFill>
                  <a:srgbClr val="555555"/>
                </a:solidFill>
                <a:latin typeface="Helvetica Neue"/>
              </a:rPr>
              <a:t>Keras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 Tensors, 2018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8C36E8-9F5E-4E5C-B8AD-2D54871D4031}"/>
              </a:ext>
            </a:extLst>
          </p:cNvPr>
          <p:cNvSpPr txBox="1">
            <a:spLocks/>
          </p:cNvSpPr>
          <p:nvPr/>
        </p:nvSpPr>
        <p:spPr>
          <a:xfrm>
            <a:off x="838200" y="5396949"/>
            <a:ext cx="10515600" cy="120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CF1481-F4E8-4E25-AD4E-E64441D03ED8}"/>
              </a:ext>
            </a:extLst>
          </p:cNvPr>
          <p:cNvSpPr/>
          <p:nvPr/>
        </p:nvSpPr>
        <p:spPr>
          <a:xfrm>
            <a:off x="586409" y="3269973"/>
            <a:ext cx="111583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 learning usually involves hundreds, if not thousands, of dimensions and fields.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Best represented by tensors since they can represent anything ranging from </a:t>
            </a:r>
            <a:r>
              <a:rPr lang="en-US" sz="2400" i="1" dirty="0"/>
              <a:t>zero</a:t>
            </a:r>
            <a:r>
              <a:rPr lang="en-US" sz="2400" dirty="0"/>
              <a:t> to </a:t>
            </a:r>
            <a:r>
              <a:rPr lang="en-US" sz="2400" i="1" dirty="0"/>
              <a:t>N</a:t>
            </a:r>
            <a:r>
              <a:rPr lang="en-US" sz="2400" dirty="0"/>
              <a:t> dimensions.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Images can easily be broken down into a few hundred features. Therefore, tensors can be best viewed as containers that wrap and store data features in the context of machine learning and deep learning.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B2F40-F4B4-4829-B492-E91A64FB8338}"/>
              </a:ext>
            </a:extLst>
          </p:cNvPr>
          <p:cNvSpPr/>
          <p:nvPr/>
        </p:nvSpPr>
        <p:spPr>
          <a:xfrm>
            <a:off x="5827644" y="6316961"/>
            <a:ext cx="6364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55555"/>
                </a:solidFill>
                <a:latin typeface="Helvetica Neue"/>
              </a:rPr>
              <a:t>— CE Kan, Quick ML Concepts: Tensors,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1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9115-8A89-44DD-97ED-2077B16D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80" y="544419"/>
            <a:ext cx="11987784" cy="1645258"/>
          </a:xfrm>
        </p:spPr>
        <p:txBody>
          <a:bodyPr/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F10C9-610B-445B-98B2-4C615A44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4029" cy="4351338"/>
          </a:xfrm>
        </p:spPr>
        <p:txBody>
          <a:bodyPr/>
          <a:lstStyle/>
          <a:p>
            <a:r>
              <a:rPr lang="en-US" dirty="0"/>
              <a:t>Complex Nilgai cattle-tick eradication project</a:t>
            </a:r>
          </a:p>
          <a:p>
            <a:r>
              <a:rPr lang="en-US" dirty="0"/>
              <a:t>Trail cam data</a:t>
            </a:r>
          </a:p>
          <a:p>
            <a:r>
              <a:rPr lang="en-US" dirty="0"/>
              <a:t>Primed for computer vision solution  </a:t>
            </a:r>
          </a:p>
        </p:txBody>
      </p:sp>
      <p:pic>
        <p:nvPicPr>
          <p:cNvPr id="2050" name="Picture 2" descr="Image result for USDA">
            <a:extLst>
              <a:ext uri="{FF2B5EF4-FFF2-40B4-BE49-F238E27FC236}">
                <a16:creationId xmlns:a16="http://schemas.microsoft.com/office/drawing/2014/main" id="{7CDD0ABC-FC01-47F9-980F-7195F6F04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24" y="4309650"/>
            <a:ext cx="2746048" cy="18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B650B-639E-4E04-B156-FF206804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58" y="4117180"/>
            <a:ext cx="4255653" cy="2265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27FDC-24F5-441D-8564-B593025E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951" y="1056678"/>
            <a:ext cx="3417569" cy="22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0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7086-882D-44B9-B23C-08BE2A85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Classification</a:t>
            </a:r>
          </a:p>
        </p:txBody>
      </p:sp>
      <p:pic>
        <p:nvPicPr>
          <p:cNvPr id="5" name="Picture 4" descr="A brown cow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D4EEBBAA-DB2A-4FBA-AEA3-44DE8990E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7" y="2216840"/>
            <a:ext cx="2476500" cy="1847850"/>
          </a:xfrm>
          <a:prstGeom prst="rect">
            <a:avLst/>
          </a:prstGeom>
        </p:spPr>
      </p:pic>
      <p:pic>
        <p:nvPicPr>
          <p:cNvPr id="7" name="Picture 6" descr="A large brown cow standing on top of a dry grass field&#10;&#10;Description automatically generated">
            <a:extLst>
              <a:ext uri="{FF2B5EF4-FFF2-40B4-BE49-F238E27FC236}">
                <a16:creationId xmlns:a16="http://schemas.microsoft.com/office/drawing/2014/main" id="{84EE2F45-7DE4-4AE9-AF9B-A0F5BB0C5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59" y="2213572"/>
            <a:ext cx="2505075" cy="1819275"/>
          </a:xfrm>
          <a:prstGeom prst="rect">
            <a:avLst/>
          </a:prstGeom>
        </p:spPr>
      </p:pic>
      <p:pic>
        <p:nvPicPr>
          <p:cNvPr id="9" name="Picture 8" descr="An animal standing on a lush green field&#10;&#10;Description automatically generated">
            <a:extLst>
              <a:ext uri="{FF2B5EF4-FFF2-40B4-BE49-F238E27FC236}">
                <a16:creationId xmlns:a16="http://schemas.microsoft.com/office/drawing/2014/main" id="{51E1CA50-7B46-4C9B-9526-1B61F9A4F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542" y="2213572"/>
            <a:ext cx="2409825" cy="1895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10E4D-90D7-4A18-8971-29BCED485136}"/>
              </a:ext>
            </a:extLst>
          </p:cNvPr>
          <p:cNvSpPr txBox="1"/>
          <p:nvPr/>
        </p:nvSpPr>
        <p:spPr>
          <a:xfrm>
            <a:off x="1532169" y="4221510"/>
            <a:ext cx="5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CB992-4657-4F6B-9913-4DBE0C776682}"/>
              </a:ext>
            </a:extLst>
          </p:cNvPr>
          <p:cNvSpPr txBox="1"/>
          <p:nvPr/>
        </p:nvSpPr>
        <p:spPr>
          <a:xfrm>
            <a:off x="5165982" y="4186399"/>
            <a:ext cx="68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nilgai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7C745-67F0-4B5B-8686-8E185D95A665}"/>
              </a:ext>
            </a:extLst>
          </p:cNvPr>
          <p:cNvSpPr txBox="1"/>
          <p:nvPr/>
        </p:nvSpPr>
        <p:spPr>
          <a:xfrm>
            <a:off x="8916352" y="4262599"/>
            <a:ext cx="5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pig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C3B3D16-9E3A-4614-B729-6EEB44C75599}"/>
              </a:ext>
            </a:extLst>
          </p:cNvPr>
          <p:cNvSpPr/>
          <p:nvPr/>
        </p:nvSpPr>
        <p:spPr>
          <a:xfrm rot="16200000">
            <a:off x="5411556" y="1478302"/>
            <a:ext cx="369332" cy="698369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6B53F-A93E-48AF-A0F1-90E8460E444D}"/>
              </a:ext>
            </a:extLst>
          </p:cNvPr>
          <p:cNvSpPr txBox="1"/>
          <p:nvPr/>
        </p:nvSpPr>
        <p:spPr>
          <a:xfrm>
            <a:off x="5045501" y="5538120"/>
            <a:ext cx="110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classes</a:t>
            </a:r>
          </a:p>
        </p:txBody>
      </p:sp>
    </p:spTree>
    <p:extLst>
      <p:ext uri="{BB962C8B-B14F-4D97-AF65-F5344CB8AC3E}">
        <p14:creationId xmlns:p14="http://schemas.microsoft.com/office/powerpoint/2010/main" val="54270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D0CB-5C30-C944-9E66-C1F604D6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and </a:t>
            </a:r>
            <a:r>
              <a:rPr lang="en-US" dirty="0" err="1"/>
              <a:t>Tensorflow</a:t>
            </a:r>
            <a:r>
              <a:rPr lang="en-US" dirty="0"/>
              <a:t> 2 as a “backend”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5933-3A26-DF48-8BD8-F13F8560C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 is an open-sourced neural-network library written in Python</a:t>
            </a:r>
          </a:p>
          <a:p>
            <a:r>
              <a:rPr lang="en-US" dirty="0"/>
              <a:t>Provides high-level building blocks for deep learning models</a:t>
            </a:r>
          </a:p>
          <a:p>
            <a:r>
              <a:rPr lang="en-US" dirty="0" err="1"/>
              <a:t>Keras</a:t>
            </a:r>
            <a:r>
              <a:rPr lang="en-US" dirty="0"/>
              <a:t> does not handle low-level operations </a:t>
            </a:r>
          </a:p>
          <a:p>
            <a:r>
              <a:rPr lang="en-US" dirty="0"/>
              <a:t>It relies on a specialized tensor manipulation library to do so, serving as the "backend engine" of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Allows developers to focus on high-level development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A5A6CF-CA36-4C18-9BF3-4F9EB849ED3A}"/>
              </a:ext>
            </a:extLst>
          </p:cNvPr>
          <p:cNvGrpSpPr/>
          <p:nvPr/>
        </p:nvGrpSpPr>
        <p:grpSpPr>
          <a:xfrm>
            <a:off x="6655794" y="4826000"/>
            <a:ext cx="4894466" cy="1666875"/>
            <a:chOff x="5916846" y="4500880"/>
            <a:chExt cx="4362420" cy="1182452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2ADF774-E523-491A-A0F6-4CC0238A5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21"/>
            <a:stretch/>
          </p:blipFill>
          <p:spPr>
            <a:xfrm>
              <a:off x="5916846" y="4500880"/>
              <a:ext cx="4362420" cy="92575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14A3FEB-9FE8-40A2-A0D1-F792993BD0E3}"/>
                </a:ext>
              </a:extLst>
            </p:cNvPr>
            <p:cNvSpPr/>
            <p:nvPr/>
          </p:nvSpPr>
          <p:spPr>
            <a:xfrm>
              <a:off x="6324475" y="4974889"/>
              <a:ext cx="1859280" cy="7084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14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BAE4-3E10-E447-B1B6-D393C027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“</a:t>
            </a:r>
            <a:r>
              <a:rPr lang="en-US" b="1" dirty="0"/>
              <a:t>Data input</a:t>
            </a:r>
            <a:r>
              <a:rPr lang="en-US" dirty="0"/>
              <a:t>” a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E7F98-F668-124E-8C17-EF82F418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8294" cy="2997387"/>
          </a:xfrm>
        </p:spPr>
        <p:txBody>
          <a:bodyPr/>
          <a:lstStyle/>
          <a:p>
            <a:r>
              <a:rPr lang="en-US" dirty="0"/>
              <a:t>Unstructured data (images) and labels</a:t>
            </a:r>
          </a:p>
          <a:p>
            <a:r>
              <a:rPr lang="en-US" dirty="0"/>
              <a:t>100 – 100,000 example dataset difficult to organize</a:t>
            </a:r>
          </a:p>
          <a:p>
            <a:r>
              <a:rPr lang="en-US" dirty="0"/>
              <a:t>Automatic generation of train, validation, and test sets </a:t>
            </a:r>
          </a:p>
          <a:p>
            <a:r>
              <a:rPr lang="en-US" dirty="0"/>
              <a:t>Progressive loading of image data that may not fit in system memory</a:t>
            </a:r>
          </a:p>
          <a:p>
            <a:endParaRPr lang="en-US" dirty="0"/>
          </a:p>
        </p:txBody>
      </p:sp>
      <p:pic>
        <p:nvPicPr>
          <p:cNvPr id="3074" name="Picture 2" descr="Image result for deep learning pipeline">
            <a:extLst>
              <a:ext uri="{FF2B5EF4-FFF2-40B4-BE49-F238E27FC236}">
                <a16:creationId xmlns:a16="http://schemas.microsoft.com/office/drawing/2014/main" id="{2901D6C5-0603-4991-A88D-8646D8F5D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168570" y="4153086"/>
            <a:ext cx="66008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E03DB2-FFB0-4FDC-8CD9-3720425F1F5B}"/>
              </a:ext>
            </a:extLst>
          </p:cNvPr>
          <p:cNvSpPr/>
          <p:nvPr/>
        </p:nvSpPr>
        <p:spPr>
          <a:xfrm>
            <a:off x="1867989" y="4593818"/>
            <a:ext cx="2416628" cy="13367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FFC0B-7696-47ED-8BF7-274E335CF727}"/>
              </a:ext>
            </a:extLst>
          </p:cNvPr>
          <p:cNvSpPr txBox="1"/>
          <p:nvPr/>
        </p:nvSpPr>
        <p:spPr>
          <a:xfrm>
            <a:off x="244928" y="6087926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AD74E-DBA6-41D0-82FB-61EC8E104220}"/>
              </a:ext>
            </a:extLst>
          </p:cNvPr>
          <p:cNvSpPr txBox="1"/>
          <p:nvPr/>
        </p:nvSpPr>
        <p:spPr>
          <a:xfrm>
            <a:off x="1867989" y="6087926"/>
            <a:ext cx="94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79550-DF39-4DC2-B963-FCACCDB4C05D}"/>
              </a:ext>
            </a:extLst>
          </p:cNvPr>
          <p:cNvSpPr txBox="1"/>
          <p:nvPr/>
        </p:nvSpPr>
        <p:spPr>
          <a:xfrm>
            <a:off x="3309393" y="6087926"/>
            <a:ext cx="154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E86136-0113-412D-8393-FD90A4B49BF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431471" y="6272592"/>
            <a:ext cx="4365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B53B4A-31A8-4C97-BCAD-347177A11AD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814979" y="6272592"/>
            <a:ext cx="4944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9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4E35-266B-496D-AD25-0EF55B23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Organize</a:t>
            </a:r>
            <a:r>
              <a:rPr lang="en-US" dirty="0"/>
              <a:t> train, validation, and test image datasets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484E01-082F-4626-BE4C-8FDA2453E4F4}"/>
              </a:ext>
            </a:extLst>
          </p:cNvPr>
          <p:cNvSpPr txBox="1">
            <a:spLocks/>
          </p:cNvSpPr>
          <p:nvPr/>
        </p:nvSpPr>
        <p:spPr>
          <a:xfrm>
            <a:off x="228600" y="1825623"/>
            <a:ext cx="7264400" cy="40281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i="1" dirty="0"/>
              <a:t>Training set: examples used for learning - to fit the parameters of the classifier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i="1" dirty="0"/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i="1" dirty="0"/>
              <a:t>Validation set: examples used to finetune the parameters of a classifier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i="1" dirty="0"/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en-US" i="1" dirty="0"/>
              <a:t>Test set: examples used only to assess the performance of a fully-trained classifier (5 images)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9F8ED-5ECE-4047-B859-C0628392DDD0}"/>
              </a:ext>
            </a:extLst>
          </p:cNvPr>
          <p:cNvSpPr/>
          <p:nvPr/>
        </p:nvSpPr>
        <p:spPr>
          <a:xfrm>
            <a:off x="838200" y="6031210"/>
            <a:ext cx="5145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55555"/>
                </a:solidFill>
                <a:latin typeface="Helvetica Neue"/>
              </a:rPr>
              <a:t>— Brian Ripley, page 354, </a:t>
            </a:r>
            <a:r>
              <a:rPr lang="en-US" sz="1200" dirty="0">
                <a:solidFill>
                  <a:srgbClr val="428BCA"/>
                </a:solidFill>
                <a:latin typeface="Helvetica Neue"/>
                <a:hlinkClick r:id="rId2"/>
              </a:rPr>
              <a:t>Pattern Recognition and Neural Networks</a:t>
            </a:r>
            <a:r>
              <a:rPr lang="en-US" sz="1200" dirty="0">
                <a:solidFill>
                  <a:srgbClr val="555555"/>
                </a:solidFill>
                <a:latin typeface="Helvetica Neue"/>
              </a:rPr>
              <a:t>, 1996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D542C1-A512-4E1A-A3D7-CC2A65A382DD}"/>
              </a:ext>
            </a:extLst>
          </p:cNvPr>
          <p:cNvGrpSpPr/>
          <p:nvPr/>
        </p:nvGrpSpPr>
        <p:grpSpPr>
          <a:xfrm>
            <a:off x="7748508" y="1299387"/>
            <a:ext cx="3851215" cy="4259225"/>
            <a:chOff x="7748508" y="1299387"/>
            <a:chExt cx="3851215" cy="4259225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F1659A2-576F-4174-817C-377DF8A4A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8508" y="1299387"/>
              <a:ext cx="3048136" cy="42592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FA4753-AE07-4CC1-9D99-1CFC41192E41}"/>
                </a:ext>
              </a:extLst>
            </p:cNvPr>
            <p:cNvSpPr txBox="1"/>
            <p:nvPr/>
          </p:nvSpPr>
          <p:spPr>
            <a:xfrm>
              <a:off x="9820147" y="2272771"/>
              <a:ext cx="1779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 images/class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9A08D9-A42E-4750-BF44-88333CF44E68}"/>
                </a:ext>
              </a:extLst>
            </p:cNvPr>
            <p:cNvSpPr txBox="1"/>
            <p:nvPr/>
          </p:nvSpPr>
          <p:spPr>
            <a:xfrm>
              <a:off x="9820147" y="3593519"/>
              <a:ext cx="1779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 images/class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C77A043C-4EC2-48C5-933D-97171F779B90}"/>
                </a:ext>
              </a:extLst>
            </p:cNvPr>
            <p:cNvSpPr/>
            <p:nvPr/>
          </p:nvSpPr>
          <p:spPr>
            <a:xfrm flipH="1">
              <a:off x="9323098" y="2098776"/>
              <a:ext cx="403798" cy="69625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0AEF0E1-5A68-454A-BE8C-DF3071CBF821}"/>
                </a:ext>
              </a:extLst>
            </p:cNvPr>
            <p:cNvSpPr/>
            <p:nvPr/>
          </p:nvSpPr>
          <p:spPr>
            <a:xfrm flipH="1">
              <a:off x="9272576" y="3435548"/>
              <a:ext cx="403798" cy="69625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A43DDDC3-4910-4EC1-9432-D5A6B4BE49BC}"/>
                </a:ext>
              </a:extLst>
            </p:cNvPr>
            <p:cNvSpPr/>
            <p:nvPr/>
          </p:nvSpPr>
          <p:spPr>
            <a:xfrm flipH="1">
              <a:off x="9272576" y="4693320"/>
              <a:ext cx="403798" cy="696256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58C561-B15F-48C9-87C7-F333C8B3CB3C}"/>
              </a:ext>
            </a:extLst>
          </p:cNvPr>
          <p:cNvSpPr txBox="1"/>
          <p:nvPr/>
        </p:nvSpPr>
        <p:spPr>
          <a:xfrm>
            <a:off x="9906856" y="4856782"/>
            <a:ext cx="177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images/class</a:t>
            </a:r>
          </a:p>
        </p:txBody>
      </p:sp>
    </p:spTree>
    <p:extLst>
      <p:ext uri="{BB962C8B-B14F-4D97-AF65-F5344CB8AC3E}">
        <p14:creationId xmlns:p14="http://schemas.microsoft.com/office/powerpoint/2010/main" val="136302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8907-298B-41C1-89A1-036910F44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6344"/>
            <a:ext cx="10515600" cy="950462"/>
          </a:xfrm>
        </p:spPr>
        <p:txBody>
          <a:bodyPr>
            <a:normAutofit/>
          </a:bodyPr>
          <a:lstStyle/>
          <a:p>
            <a:r>
              <a:rPr lang="en-US" sz="4000" dirty="0"/>
              <a:t>Loading data using </a:t>
            </a:r>
            <a:r>
              <a:rPr lang="en-US" sz="4000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ImageDataGenerator</a:t>
            </a:r>
            <a:endParaRPr lang="en-US" sz="4000" b="1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8E2B9E-1DBE-479E-AA7C-C6CC7DA60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40"/>
          <a:stretch/>
        </p:blipFill>
        <p:spPr>
          <a:xfrm>
            <a:off x="361951" y="3225326"/>
            <a:ext cx="6337299" cy="2652739"/>
          </a:xfrm>
        </p:spPr>
      </p:pic>
      <p:pic>
        <p:nvPicPr>
          <p:cNvPr id="7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59A61C79-25E2-4D35-B4C9-E573D3E09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1" y="1191723"/>
            <a:ext cx="4724399" cy="17732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47E59C-47DA-4466-B286-4A9E6773B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284986"/>
            <a:ext cx="1359214" cy="18992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514321-C1BA-413B-B81B-20466AED3E6D}"/>
              </a:ext>
            </a:extLst>
          </p:cNvPr>
          <p:cNvCxnSpPr>
            <a:cxnSpLocks/>
          </p:cNvCxnSpPr>
          <p:nvPr/>
        </p:nvCxnSpPr>
        <p:spPr>
          <a:xfrm flipH="1">
            <a:off x="4191000" y="2412029"/>
            <a:ext cx="1574800" cy="10169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D59E48-1A5A-479E-9CC7-56F0BD257A25}"/>
              </a:ext>
            </a:extLst>
          </p:cNvPr>
          <p:cNvSpPr txBox="1"/>
          <p:nvPr/>
        </p:nvSpPr>
        <p:spPr>
          <a:xfrm>
            <a:off x="7061200" y="1765301"/>
            <a:ext cx="4600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ImageDataGenerator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batches of tensor image data with on-the-fly data augmentation. The data will be looped over (in batches).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cs typeface="Simplified Arabic Fixed" panose="02070309020205020404" pitchFamily="49" charset="-78"/>
            </a:endParaRPr>
          </a:p>
          <a:p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flow_from_directory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Simplified Arabic Fixed" panose="02070309020205020404" pitchFamily="49" charset="-78"/>
              </a:rPr>
              <a:t>Reads images from folders</a:t>
            </a:r>
          </a:p>
          <a:p>
            <a:endParaRPr lang="en-US" b="1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pic>
        <p:nvPicPr>
          <p:cNvPr id="24" name="Picture 23" descr="A close up of a screen&#10;&#10;Description automatically generated">
            <a:extLst>
              <a:ext uri="{FF2B5EF4-FFF2-40B4-BE49-F238E27FC236}">
                <a16:creationId xmlns:a16="http://schemas.microsoft.com/office/drawing/2014/main" id="{40133C28-55C7-4659-9CBF-DF6CF4C9A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1" y="5886798"/>
            <a:ext cx="4962979" cy="8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B6BF-ACC3-2047-A87E-C16C8932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</a:t>
            </a:r>
            <a:r>
              <a:rPr lang="en-US" dirty="0"/>
              <a:t> is and </a:t>
            </a:r>
            <a:r>
              <a:rPr lang="en-US" b="1" dirty="0"/>
              <a:t>Why</a:t>
            </a:r>
            <a:r>
              <a:rPr lang="en-US" dirty="0"/>
              <a:t> use Data Augmentation?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A82D9-1961-C548-85A1-E57D7CDF1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5800" cy="3076575"/>
          </a:xfrm>
        </p:spPr>
        <p:txBody>
          <a:bodyPr/>
          <a:lstStyle/>
          <a:p>
            <a:r>
              <a:rPr lang="en-US" dirty="0"/>
              <a:t>Technique used to artificially expand size of training set</a:t>
            </a:r>
          </a:p>
          <a:p>
            <a:r>
              <a:rPr lang="en-US" dirty="0"/>
              <a:t>Training on more data results in more accurate models</a:t>
            </a:r>
          </a:p>
          <a:p>
            <a:r>
              <a:rPr lang="en-US" dirty="0"/>
              <a:t>Augmentation creates variations of images that can improve the ability of a model to generalize on new images</a:t>
            </a:r>
          </a:p>
          <a:p>
            <a:r>
              <a:rPr lang="en-US" dirty="0"/>
              <a:t>Image augmentation in </a:t>
            </a:r>
            <a:r>
              <a:rPr lang="en-US" dirty="0" err="1"/>
              <a:t>Keras</a:t>
            </a:r>
            <a:r>
              <a:rPr lang="en-US" dirty="0"/>
              <a:t> is performed using </a:t>
            </a:r>
          </a:p>
          <a:p>
            <a:pPr marL="0" indent="0">
              <a:buNone/>
            </a:pPr>
            <a:r>
              <a:rPr lang="en-US" b="1" dirty="0" err="1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ImageDataGenerator</a:t>
            </a:r>
            <a:r>
              <a:rPr lang="en-US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()</a:t>
            </a:r>
            <a:r>
              <a:rPr lang="en-US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</a:t>
            </a:r>
            <a:r>
              <a:rPr lang="en-US" dirty="0">
                <a:cs typeface="Simplified Arabic Fixed" panose="02070309020205020404" pitchFamily="49" charset="-78"/>
              </a:rPr>
              <a:t>class</a:t>
            </a:r>
            <a:endParaRPr lang="en-US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EA095-5226-4A18-A11B-17C5EE0E4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97"/>
          <a:stretch/>
        </p:blipFill>
        <p:spPr>
          <a:xfrm>
            <a:off x="6402479" y="4254501"/>
            <a:ext cx="5789521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3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99B3-ADDE-43F7-B6A1-AE6E6C00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74BB-88BC-48F8-88A1-EB15B6048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Horizontal/Vertical shift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Horizontal/Vertical flip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 rotation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 brightness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 zoom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7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025F634D4A7344A1A2E756F5AFD21A" ma:contentTypeVersion="15" ma:contentTypeDescription="Create a new document." ma:contentTypeScope="" ma:versionID="f1dcbde4c805ca83722c9a23bd29bacb">
  <xsd:schema xmlns:xsd="http://www.w3.org/2001/XMLSchema" xmlns:xs="http://www.w3.org/2001/XMLSchema" xmlns:p="http://schemas.microsoft.com/office/2006/metadata/properties" xmlns:ns1="http://schemas.microsoft.com/sharepoint/v3" xmlns:ns3="2ab4a6cd-f0f5-4cca-8a71-2a3a080844c6" xmlns:ns4="63b14c27-3a55-46d5-aea3-eb9008000a6a" targetNamespace="http://schemas.microsoft.com/office/2006/metadata/properties" ma:root="true" ma:fieldsID="0aaac4b519dbfa23795b47f777010f98" ns1:_="" ns3:_="" ns4:_="">
    <xsd:import namespace="http://schemas.microsoft.com/sharepoint/v3"/>
    <xsd:import namespace="2ab4a6cd-f0f5-4cca-8a71-2a3a080844c6"/>
    <xsd:import namespace="63b14c27-3a55-46d5-aea3-eb9008000a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b4a6cd-f0f5-4cca-8a71-2a3a080844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14c27-3a55-46d5-aea3-eb9008000a6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D44357-986E-4BF0-A6D9-B282BE2349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800057-08C6-4428-9C56-0C373D9C1A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1831C68-6AA9-4AF8-A87F-45C410968A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b4a6cd-f0f5-4cca-8a71-2a3a080844c6"/>
    <ds:schemaRef ds:uri="63b14c27-3a55-46d5-aea3-eb9008000a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547</Words>
  <Application>Microsoft Office PowerPoint</Application>
  <PresentationFormat>Widescreen</PresentationFormat>
  <Paragraphs>104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Simplified Arabic Fixed</vt:lpstr>
      <vt:lpstr>Office Theme</vt:lpstr>
      <vt:lpstr>Data Input and Augmentation using Keras for Object Classification</vt:lpstr>
      <vt:lpstr>Problem:</vt:lpstr>
      <vt:lpstr>Object Classification</vt:lpstr>
      <vt:lpstr>Keras and Tensorflow 2 as a “backend”</vt:lpstr>
      <vt:lpstr>Why is “Data input” a thing?</vt:lpstr>
      <vt:lpstr>Organize train, validation, and test image datasets</vt:lpstr>
      <vt:lpstr>Loading data using ImageDataGenerator</vt:lpstr>
      <vt:lpstr>What is and Why use Data Augmentation?</vt:lpstr>
      <vt:lpstr>Data Augmentation Types</vt:lpstr>
      <vt:lpstr>Data Augmentation Types</vt:lpstr>
      <vt:lpstr>Data Augmentation Types</vt:lpstr>
      <vt:lpstr>Data Augmentation Types</vt:lpstr>
      <vt:lpstr>Data Augmentation Types</vt:lpstr>
      <vt:lpstr>Data Augmentation Types</vt:lpstr>
      <vt:lpstr>Results: Data augmentation</vt:lpstr>
      <vt:lpstr>Results and Next Step:</vt:lpstr>
      <vt:lpstr>Questions?</vt:lpstr>
      <vt:lpstr>What is a validation set?</vt:lpstr>
      <vt:lpstr>What is a tensor?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Data Input Pipeline using Pytorch</dc:title>
  <dc:creator>Matthew Kutugata</dc:creator>
  <cp:lastModifiedBy>Matthew Kutugata</cp:lastModifiedBy>
  <cp:revision>8</cp:revision>
  <dcterms:created xsi:type="dcterms:W3CDTF">2019-11-25T23:09:49Z</dcterms:created>
  <dcterms:modified xsi:type="dcterms:W3CDTF">2019-12-05T17:53:04Z</dcterms:modified>
</cp:coreProperties>
</file>